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Nunito" charset="1" panose="00000500000000000000"/>
      <p:regular r:id="rId10"/>
    </p:embeddedFont>
    <p:embeddedFont>
      <p:font typeface="Nunito Bold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Fredoka One" charset="1" panose="02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Bold" charset="1" panose="000006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Light Bold Italics" charset="1" panose="00000600000000000000"/>
      <p:regular r:id="rId24"/>
    </p:embeddedFont>
    <p:embeddedFont>
      <p:font typeface="Garet ExtraBold" charset="1" panose="00000000000000000000"/>
      <p:regular r:id="rId25"/>
    </p:embeddedFont>
    <p:embeddedFont>
      <p:font typeface="Garet ExtraBold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7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27" Target="../media/image32.svg" Type="http://schemas.openxmlformats.org/officeDocument/2006/relationships/image"/><Relationship Id="rId28" Target="../media/image33.png" Type="http://schemas.openxmlformats.org/officeDocument/2006/relationships/image"/><Relationship Id="rId29" Target="../media/image34.svg" Type="http://schemas.openxmlformats.org/officeDocument/2006/relationships/image"/><Relationship Id="rId3" Target="../media/image8.svg" Type="http://schemas.openxmlformats.org/officeDocument/2006/relationships/image"/><Relationship Id="rId30" Target="../media/image35.png" Type="http://schemas.openxmlformats.org/officeDocument/2006/relationships/image"/><Relationship Id="rId31" Target="../media/image36.svg" Type="http://schemas.openxmlformats.org/officeDocument/2006/relationships/image"/><Relationship Id="rId32" Target="../media/image37.png" Type="http://schemas.openxmlformats.org/officeDocument/2006/relationships/image"/><Relationship Id="rId33" Target="../media/image38.svg" Type="http://schemas.openxmlformats.org/officeDocument/2006/relationships/image"/><Relationship Id="rId34" Target="../media/image39.png" Type="http://schemas.openxmlformats.org/officeDocument/2006/relationships/image"/><Relationship Id="rId35" Target="../media/image40.svg" Type="http://schemas.openxmlformats.org/officeDocument/2006/relationships/image"/><Relationship Id="rId36" Target="../media/image41.png" Type="http://schemas.openxmlformats.org/officeDocument/2006/relationships/image"/><Relationship Id="rId37" Target="../media/image42.svg" Type="http://schemas.openxmlformats.org/officeDocument/2006/relationships/image"/><Relationship Id="rId38" Target="../media/image43.png" Type="http://schemas.openxmlformats.org/officeDocument/2006/relationships/image"/><Relationship Id="rId39" Target="../media/image44.svg" Type="http://schemas.openxmlformats.org/officeDocument/2006/relationships/image"/><Relationship Id="rId4" Target="../media/image9.png" Type="http://schemas.openxmlformats.org/officeDocument/2006/relationships/image"/><Relationship Id="rId40" Target="../media/image45.png" Type="http://schemas.openxmlformats.org/officeDocument/2006/relationships/image"/><Relationship Id="rId41" Target="../media/image46.svg" Type="http://schemas.openxmlformats.org/officeDocument/2006/relationships/image"/><Relationship Id="rId42" Target="../media/image47.png" Type="http://schemas.openxmlformats.org/officeDocument/2006/relationships/image"/><Relationship Id="rId43" Target="../media/image48.svg" Type="http://schemas.openxmlformats.org/officeDocument/2006/relationships/image"/><Relationship Id="rId44" Target="../media/image49.png" Type="http://schemas.openxmlformats.org/officeDocument/2006/relationships/image"/><Relationship Id="rId45" Target="../media/image50.svg" Type="http://schemas.openxmlformats.org/officeDocument/2006/relationships/image"/><Relationship Id="rId46" Target="../media/image51.png" Type="http://schemas.openxmlformats.org/officeDocument/2006/relationships/image"/><Relationship Id="rId47" Target="../media/image52.svg" Type="http://schemas.openxmlformats.org/officeDocument/2006/relationships/image"/><Relationship Id="rId48" Target="../media/image53.png" Type="http://schemas.openxmlformats.org/officeDocument/2006/relationships/image"/><Relationship Id="rId49" Target="../media/image54.svg" Type="http://schemas.openxmlformats.org/officeDocument/2006/relationships/image"/><Relationship Id="rId5" Target="../media/image10.svg" Type="http://schemas.openxmlformats.org/officeDocument/2006/relationships/image"/><Relationship Id="rId50" Target="../media/image55.png" Type="http://schemas.openxmlformats.org/officeDocument/2006/relationships/image"/><Relationship Id="rId51" Target="../media/image56.svg" Type="http://schemas.openxmlformats.org/officeDocument/2006/relationships/image"/><Relationship Id="rId52" Target="../media/image57.png" Type="http://schemas.openxmlformats.org/officeDocument/2006/relationships/image"/><Relationship Id="rId53" Target="../media/image58.svg" Type="http://schemas.openxmlformats.org/officeDocument/2006/relationships/image"/><Relationship Id="rId54" Target="../media/image59.png" Type="http://schemas.openxmlformats.org/officeDocument/2006/relationships/image"/><Relationship Id="rId55" Target="../media/image60.svg" Type="http://schemas.openxmlformats.org/officeDocument/2006/relationships/image"/><Relationship Id="rId56" Target="../media/image61.png" Type="http://schemas.openxmlformats.org/officeDocument/2006/relationships/image"/><Relationship Id="rId57" Target="../media/image62.svg" Type="http://schemas.openxmlformats.org/officeDocument/2006/relationships/image"/><Relationship Id="rId58" Target="../media/image63.png" Type="http://schemas.openxmlformats.org/officeDocument/2006/relationships/image"/><Relationship Id="rId59" Target="../media/image64.svg" Type="http://schemas.openxmlformats.org/officeDocument/2006/relationships/image"/><Relationship Id="rId6" Target="../media/image11.png" Type="http://schemas.openxmlformats.org/officeDocument/2006/relationships/image"/><Relationship Id="rId60" Target="../media/image65.png" Type="http://schemas.openxmlformats.org/officeDocument/2006/relationships/image"/><Relationship Id="rId61" Target="../media/image66.sv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979" y="-276231"/>
            <a:ext cx="2536968" cy="5859280"/>
            <a:chOff x="0" y="0"/>
            <a:chExt cx="668173" cy="154318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8173" cy="1543185"/>
            </a:xfrm>
            <a:custGeom>
              <a:avLst/>
              <a:gdLst/>
              <a:ahLst/>
              <a:cxnLst/>
              <a:rect r="r" b="b" t="t" l="l"/>
              <a:pathLst>
                <a:path h="1543185" w="668173">
                  <a:moveTo>
                    <a:pt x="0" y="0"/>
                  </a:moveTo>
                  <a:lnTo>
                    <a:pt x="668173" y="0"/>
                  </a:lnTo>
                  <a:lnTo>
                    <a:pt x="668173" y="1543185"/>
                  </a:lnTo>
                  <a:lnTo>
                    <a:pt x="0" y="1543185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0979" y="4446503"/>
            <a:ext cx="18618979" cy="6206111"/>
            <a:chOff x="0" y="0"/>
            <a:chExt cx="24825305" cy="82748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3334" r="0" b="23334"/>
            <a:stretch>
              <a:fillRect/>
            </a:stretch>
          </p:blipFill>
          <p:spPr>
            <a:xfrm>
              <a:off x="0" y="0"/>
              <a:ext cx="24825305" cy="827481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793533" y="1162050"/>
            <a:ext cx="9180997" cy="301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3"/>
              </a:lnSpc>
            </a:pPr>
            <a:r>
              <a:rPr lang="en-US" sz="7699">
                <a:solidFill>
                  <a:srgbClr val="3B4A52"/>
                </a:solidFill>
                <a:latin typeface="Garet ExtraBold"/>
              </a:rPr>
              <a:t>PRDICTING THE NFL GAME WINNER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26735" y="2898836"/>
            <a:ext cx="5167982" cy="4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  <a:r>
              <a:rPr lang="en-US" sz="2600">
                <a:solidFill>
                  <a:srgbClr val="546873"/>
                </a:solidFill>
                <a:latin typeface="Nunito"/>
              </a:rPr>
              <a:t>Group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5080" y="3656771"/>
            <a:ext cx="509066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38626" y="4780433"/>
            <a:ext cx="2010476" cy="201047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38762" y="4780433"/>
            <a:ext cx="2010476" cy="20104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8898" y="4780433"/>
            <a:ext cx="2010476" cy="20104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-638022" y="309563"/>
            <a:ext cx="19566441" cy="0"/>
          </a:xfrm>
          <a:prstGeom prst="line">
            <a:avLst/>
          </a:prstGeom>
          <a:ln cap="flat" w="3810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5400000">
            <a:off x="4362519" y="6731553"/>
            <a:ext cx="3562825" cy="0"/>
          </a:xfrm>
          <a:prstGeom prst="line">
            <a:avLst/>
          </a:prstGeom>
          <a:ln cap="rnd" w="47625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5400000">
            <a:off x="10362655" y="6731553"/>
            <a:ext cx="3562825" cy="0"/>
          </a:xfrm>
          <a:prstGeom prst="line">
            <a:avLst/>
          </a:prstGeom>
          <a:ln cap="rnd" w="47625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2567" y="5353464"/>
            <a:ext cx="903139" cy="83879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97291" y="5211843"/>
            <a:ext cx="1072531" cy="107387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57127" y="5353464"/>
            <a:ext cx="881777" cy="83879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120256" y="328613"/>
            <a:ext cx="5750608" cy="575060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38609" y="1292206"/>
            <a:ext cx="600253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B4A52"/>
                </a:solidFill>
                <a:latin typeface="Garet ExtraBold"/>
              </a:rPr>
              <a:t>MODEL DISCUSSION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9807" y="7095709"/>
            <a:ext cx="32081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Resources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4193" y="7095709"/>
            <a:ext cx="3779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Technology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40080" y="7095709"/>
            <a:ext cx="32081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7127" y="2202796"/>
            <a:ext cx="4581510" cy="71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0"/>
              </a:lnSpc>
            </a:pPr>
            <a:r>
              <a:rPr lang="en-US" sz="2299" spc="137">
                <a:solidFill>
                  <a:srgbClr val="3B4A52"/>
                </a:solidFill>
                <a:latin typeface="Nunito Bold"/>
              </a:rPr>
              <a:t>The Ability to Predict The winner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8307" y="7620219"/>
            <a:ext cx="4351113" cy="30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69641" y="7620219"/>
            <a:ext cx="4351113" cy="30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Machine Learning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68580" y="7620219"/>
            <a:ext cx="4351113" cy="30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Predict Game Winner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3850" y="1752600"/>
            <a:ext cx="19278600" cy="8534400"/>
            <a:chOff x="0" y="0"/>
            <a:chExt cx="5077491" cy="224774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77491" cy="2247743"/>
            </a:xfrm>
            <a:custGeom>
              <a:avLst/>
              <a:gdLst/>
              <a:ahLst/>
              <a:cxnLst/>
              <a:rect r="r" b="b" t="t" l="l"/>
              <a:pathLst>
                <a:path h="2247743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247743"/>
                  </a:lnTo>
                  <a:lnTo>
                    <a:pt x="0" y="2247743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1896" r="0" b="1896"/>
          <a:stretch>
            <a:fillRect/>
          </a:stretch>
        </p:blipFill>
        <p:spPr>
          <a:xfrm flipH="false" flipV="false" rot="0">
            <a:off x="9966119" y="260787"/>
            <a:ext cx="8972550" cy="8534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-5400000">
            <a:off x="9718237" y="5995988"/>
            <a:ext cx="3300519" cy="0"/>
          </a:xfrm>
          <a:prstGeom prst="line">
            <a:avLst/>
          </a:prstGeom>
          <a:ln cap="rnd" w="47625">
            <a:solidFill>
              <a:srgbClr val="DDDD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59225" y="3088754"/>
            <a:ext cx="8706894" cy="175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91"/>
              </a:lnSpc>
              <a:spcBef>
                <a:spcPct val="0"/>
              </a:spcBef>
            </a:pPr>
            <a:r>
              <a:rPr lang="en-US" sz="5065">
                <a:solidFill>
                  <a:srgbClr val="EDEAE5"/>
                </a:solidFill>
                <a:latin typeface="Garet ExtraBold"/>
              </a:rPr>
              <a:t>WAS THE MODEL SUCESSFUL?</a:t>
            </a:r>
          </a:p>
        </p:txBody>
      </p:sp>
      <p:sp>
        <p:nvSpPr>
          <p:cNvPr name="AutoShape 8" id="8"/>
          <p:cNvSpPr/>
          <p:nvPr/>
        </p:nvSpPr>
        <p:spPr>
          <a:xfrm rot="-10799999">
            <a:off x="4748170" y="5143500"/>
            <a:ext cx="3573168" cy="0"/>
          </a:xfrm>
          <a:prstGeom prst="line">
            <a:avLst/>
          </a:prstGeom>
          <a:ln cap="rnd" w="47625">
            <a:solidFill>
              <a:srgbClr val="DDDDD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0247" y="124822"/>
            <a:ext cx="10819597" cy="5922534"/>
            <a:chOff x="0" y="0"/>
            <a:chExt cx="14426130" cy="78967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38" r="0" b="6138"/>
            <a:stretch>
              <a:fillRect/>
            </a:stretch>
          </p:blipFill>
          <p:spPr>
            <a:xfrm>
              <a:off x="0" y="0"/>
              <a:ext cx="14426130" cy="78967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468403" y="5769712"/>
            <a:ext cx="10819597" cy="4777141"/>
            <a:chOff x="0" y="0"/>
            <a:chExt cx="2849606" cy="125817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849606" cy="1258177"/>
            </a:xfrm>
            <a:custGeom>
              <a:avLst/>
              <a:gdLst/>
              <a:ahLst/>
              <a:cxnLst/>
              <a:rect r="r" b="b" t="t" l="l"/>
              <a:pathLst>
                <a:path h="1258177" w="2849606">
                  <a:moveTo>
                    <a:pt x="0" y="0"/>
                  </a:moveTo>
                  <a:lnTo>
                    <a:pt x="2849606" y="0"/>
                  </a:lnTo>
                  <a:lnTo>
                    <a:pt x="2849606" y="1258177"/>
                  </a:lnTo>
                  <a:lnTo>
                    <a:pt x="0" y="1258177"/>
                  </a:ln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559549"/>
            <a:ext cx="5889014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OTHER MODEL ONE COULD USE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92645" y="123364"/>
            <a:ext cx="7964834" cy="3042845"/>
            <a:chOff x="0" y="0"/>
            <a:chExt cx="10619779" cy="40571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041" r="0" b="16041"/>
            <a:stretch>
              <a:fillRect/>
            </a:stretch>
          </p:blipFill>
          <p:spPr>
            <a:xfrm>
              <a:off x="0" y="0"/>
              <a:ext cx="10619779" cy="4057127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8290203" y="9004113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290203" y="6501434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290203" y="2810109"/>
            <a:ext cx="8808349" cy="6207767"/>
            <a:chOff x="0" y="0"/>
            <a:chExt cx="2319894" cy="163496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19894" cy="1634967"/>
            </a:xfrm>
            <a:custGeom>
              <a:avLst/>
              <a:gdLst/>
              <a:ahLst/>
              <a:cxnLst/>
              <a:rect r="r" b="b" t="t" l="l"/>
              <a:pathLst>
                <a:path h="1634967" w="2319894">
                  <a:moveTo>
                    <a:pt x="0" y="0"/>
                  </a:moveTo>
                  <a:lnTo>
                    <a:pt x="2319894" y="0"/>
                  </a:lnTo>
                  <a:lnTo>
                    <a:pt x="2319894" y="1634967"/>
                  </a:lnTo>
                  <a:lnTo>
                    <a:pt x="0" y="1634967"/>
                  </a:lnTo>
                  <a:close/>
                </a:path>
              </a:pathLst>
            </a:custGeom>
            <a:solidFill>
              <a:srgbClr val="91A8B4">
                <a:alpha val="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8290203" y="7761730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290203" y="5276963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8290203" y="4034580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8290203" y="2792196"/>
            <a:ext cx="8808349" cy="0"/>
          </a:xfrm>
          <a:prstGeom prst="line">
            <a:avLst/>
          </a:prstGeom>
          <a:ln cap="flat" w="1905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130256" y="3832458"/>
            <a:ext cx="1457368" cy="5171656"/>
            <a:chOff x="0" y="0"/>
            <a:chExt cx="322472" cy="1144334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22472" cy="1144334"/>
            </a:xfrm>
            <a:custGeom>
              <a:avLst/>
              <a:gdLst/>
              <a:ahLst/>
              <a:cxnLst/>
              <a:rect r="r" b="b" t="t" l="l"/>
              <a:pathLst>
                <a:path h="1144334" w="322472">
                  <a:moveTo>
                    <a:pt x="0" y="0"/>
                  </a:moveTo>
                  <a:lnTo>
                    <a:pt x="322472" y="0"/>
                  </a:lnTo>
                  <a:lnTo>
                    <a:pt x="322472" y="1144334"/>
                  </a:lnTo>
                  <a:lnTo>
                    <a:pt x="0" y="1144334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51714" y="8394143"/>
            <a:ext cx="1457368" cy="609970"/>
            <a:chOff x="0" y="0"/>
            <a:chExt cx="322472" cy="13496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22472" cy="134968"/>
            </a:xfrm>
            <a:custGeom>
              <a:avLst/>
              <a:gdLst/>
              <a:ahLst/>
              <a:cxnLst/>
              <a:rect r="r" b="b" t="t" l="l"/>
              <a:pathLst>
                <a:path h="134968" w="322472">
                  <a:moveTo>
                    <a:pt x="0" y="0"/>
                  </a:moveTo>
                  <a:lnTo>
                    <a:pt x="322472" y="0"/>
                  </a:lnTo>
                  <a:lnTo>
                    <a:pt x="322472" y="134968"/>
                  </a:lnTo>
                  <a:lnTo>
                    <a:pt x="0" y="134968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84729" y="8699128"/>
            <a:ext cx="1457368" cy="304985"/>
            <a:chOff x="0" y="0"/>
            <a:chExt cx="322472" cy="67484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22472" cy="67484"/>
            </a:xfrm>
            <a:custGeom>
              <a:avLst/>
              <a:gdLst/>
              <a:ahLst/>
              <a:cxnLst/>
              <a:rect r="r" b="b" t="t" l="l"/>
              <a:pathLst>
                <a:path h="67484" w="322472">
                  <a:moveTo>
                    <a:pt x="0" y="0"/>
                  </a:moveTo>
                  <a:lnTo>
                    <a:pt x="322472" y="0"/>
                  </a:lnTo>
                  <a:lnTo>
                    <a:pt x="322472" y="67484"/>
                  </a:lnTo>
                  <a:lnTo>
                    <a:pt x="0" y="67484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26434" y="8796123"/>
            <a:ext cx="1457368" cy="207990"/>
            <a:chOff x="0" y="0"/>
            <a:chExt cx="322472" cy="4602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22472" cy="46022"/>
            </a:xfrm>
            <a:custGeom>
              <a:avLst/>
              <a:gdLst/>
              <a:ahLst/>
              <a:cxnLst/>
              <a:rect r="r" b="b" t="t" l="l"/>
              <a:pathLst>
                <a:path h="46022" w="322472">
                  <a:moveTo>
                    <a:pt x="0" y="0"/>
                  </a:moveTo>
                  <a:lnTo>
                    <a:pt x="322472" y="0"/>
                  </a:lnTo>
                  <a:lnTo>
                    <a:pt x="322472" y="46022"/>
                  </a:lnTo>
                  <a:lnTo>
                    <a:pt x="0" y="46022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95635" y="9172575"/>
            <a:ext cx="12106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546873"/>
                </a:solidFill>
                <a:latin typeface="Nunito Bold"/>
              </a:rPr>
              <a:t>2020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9781" y="9172575"/>
            <a:ext cx="12106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19">
                <a:solidFill>
                  <a:srgbClr val="546873"/>
                </a:solidFill>
                <a:latin typeface="Nunito Bold"/>
              </a:rPr>
              <a:t>2019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9781" y="8433512"/>
            <a:ext cx="1210673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546873"/>
                </a:solidFill>
                <a:latin typeface="Nunito"/>
              </a:rPr>
              <a:t>6.1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48894" y="8767548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48894" y="7505070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50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48894" y="6389710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100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48894" y="5147780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150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48894" y="3887484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200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48894" y="2663013"/>
            <a:ext cx="741309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91A8B4"/>
                </a:solidFill>
                <a:latin typeface="Nunito"/>
              </a:rPr>
              <a:t>250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08077" y="8298605"/>
            <a:ext cx="1210673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546873"/>
                </a:solidFill>
                <a:latin typeface="Nunito"/>
              </a:rPr>
              <a:t>14.1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75062" y="8019004"/>
            <a:ext cx="1210673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546873"/>
                </a:solidFill>
                <a:latin typeface="Nunito"/>
              </a:rPr>
              <a:t>27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253604" y="3442434"/>
            <a:ext cx="1210673" cy="26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 spc="95">
                <a:solidFill>
                  <a:srgbClr val="546873"/>
                </a:solidFill>
                <a:latin typeface="Nunito"/>
              </a:rPr>
              <a:t>209.2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75062" y="9172575"/>
            <a:ext cx="12106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546873"/>
                </a:solidFill>
                <a:latin typeface="Nunito Bold"/>
              </a:rPr>
              <a:t>2021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53604" y="9172575"/>
            <a:ext cx="12106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546873"/>
                </a:solidFill>
                <a:latin typeface="Nunito Bold"/>
              </a:rPr>
              <a:t>2022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734478"/>
            <a:ext cx="6426395" cy="230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DATA VISUALAIZATION USED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44" t="0" r="36344" b="0"/>
          <a:stretch>
            <a:fillRect/>
          </a:stretch>
        </p:blipFill>
        <p:spPr>
          <a:xfrm flipH="false" flipV="false" rot="0">
            <a:off x="0" y="0"/>
            <a:ext cx="499461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09953" y="2852387"/>
            <a:ext cx="3378047" cy="31964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948650" y="3229916"/>
            <a:ext cx="9385316" cy="3827169"/>
            <a:chOff x="0" y="0"/>
            <a:chExt cx="12513755" cy="51028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513755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DF6"/>
                  </a:solidFill>
                  <a:latin typeface="DM Sans Bold"/>
                </a:rPr>
                <a:t>Do you have any questions?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26617"/>
              <a:ext cx="1251375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DF6"/>
                  </a:solidFill>
                  <a:latin typeface="DM Sans"/>
                </a:rPr>
                <a:t> We hope you learned something new.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681450" y="4879438"/>
            <a:ext cx="6577850" cy="0"/>
          </a:xfrm>
          <a:prstGeom prst="line">
            <a:avLst/>
          </a:prstGeom>
          <a:ln cap="flat" w="38100">
            <a:solidFill>
              <a:srgbClr val="EDEAE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10681450" y="7326033"/>
            <a:ext cx="6577850" cy="0"/>
          </a:xfrm>
          <a:prstGeom prst="line">
            <a:avLst/>
          </a:prstGeom>
          <a:ln cap="flat" w="38100">
            <a:solidFill>
              <a:srgbClr val="EDEAE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434609" y="5970087"/>
            <a:ext cx="6535054" cy="0"/>
          </a:xfrm>
          <a:prstGeom prst="line">
            <a:avLst/>
          </a:prstGeom>
          <a:ln cap="flat" w="38100">
            <a:solidFill>
              <a:srgbClr val="DDDD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5400000">
            <a:off x="-5499410" y="4942022"/>
            <a:ext cx="11087267" cy="578304"/>
            <a:chOff x="0" y="0"/>
            <a:chExt cx="2920103" cy="15231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920103" cy="152310"/>
            </a:xfrm>
            <a:custGeom>
              <a:avLst/>
              <a:gdLst/>
              <a:ahLst/>
              <a:cxnLst/>
              <a:rect r="r" b="b" t="t" l="l"/>
              <a:pathLst>
                <a:path h="152310" w="2920103">
                  <a:moveTo>
                    <a:pt x="0" y="0"/>
                  </a:moveTo>
                  <a:lnTo>
                    <a:pt x="2920103" y="0"/>
                  </a:lnTo>
                  <a:lnTo>
                    <a:pt x="2920103" y="152310"/>
                  </a:lnTo>
                  <a:lnTo>
                    <a:pt x="0" y="152310"/>
                  </a:lnTo>
                  <a:close/>
                </a:path>
              </a:pathLst>
            </a:custGeom>
            <a:solidFill>
              <a:srgbClr val="EDEAE5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10800000">
            <a:off x="11045638" y="2990335"/>
            <a:ext cx="6577850" cy="0"/>
          </a:xfrm>
          <a:prstGeom prst="line">
            <a:avLst/>
          </a:prstGeom>
          <a:ln cap="flat" w="38100">
            <a:solidFill>
              <a:srgbClr val="EDEAE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3864" t="0" r="3864" b="0"/>
          <a:stretch>
            <a:fillRect/>
          </a:stretch>
        </p:blipFill>
        <p:spPr>
          <a:xfrm flipH="false" flipV="false" rot="0">
            <a:off x="7223051" y="2906153"/>
            <a:ext cx="3369938" cy="205436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3269" t="0" r="0" b="0"/>
          <a:stretch>
            <a:fillRect/>
          </a:stretch>
        </p:blipFill>
        <p:spPr>
          <a:xfrm flipH="false" flipV="false" rot="0">
            <a:off x="7459031" y="5231173"/>
            <a:ext cx="3262155" cy="199394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04056" y="7365770"/>
            <a:ext cx="4088932" cy="255558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181918" y="644798"/>
            <a:ext cx="3520218" cy="23455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18147" y="7984470"/>
            <a:ext cx="156326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</a:pPr>
            <a:r>
              <a:rPr lang="en-US" sz="2499">
                <a:solidFill>
                  <a:srgbClr val="3B4A52"/>
                </a:solidFill>
                <a:latin typeface="Nunito Bold"/>
              </a:rPr>
              <a:t>Vytas Stuopis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45333"/>
            <a:ext cx="695082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B4A52"/>
                </a:solidFill>
                <a:latin typeface="Garet ExtraBold"/>
              </a:rPr>
              <a:t>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8147" y="5821452"/>
            <a:ext cx="156326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24"/>
              </a:lnSpc>
            </a:pPr>
            <a:r>
              <a:rPr lang="en-US" sz="2499">
                <a:solidFill>
                  <a:srgbClr val="3B4A52"/>
                </a:solidFill>
                <a:latin typeface="Nunito Bold"/>
              </a:rPr>
              <a:t>Felipe Serrano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8147" y="3182449"/>
            <a:ext cx="156326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B4A52"/>
                </a:solidFill>
                <a:latin typeface="Nunito Bold"/>
              </a:rPr>
              <a:t>Samuel Aboma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97461" y="1437483"/>
            <a:ext cx="156326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24"/>
              </a:lnSpc>
            </a:pPr>
            <a:r>
              <a:rPr lang="en-US" sz="2499">
                <a:solidFill>
                  <a:srgbClr val="3B4A52"/>
                </a:solidFill>
                <a:latin typeface="Nunito Bold"/>
              </a:rPr>
              <a:t>Samuel Kuczynski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339" r="0" b="339"/>
          <a:stretch>
            <a:fillRect/>
          </a:stretch>
        </p:blipFill>
        <p:spPr>
          <a:xfrm flipH="false" flipV="false" rot="0">
            <a:off x="0" y="3457872"/>
            <a:ext cx="8494044" cy="52811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28700"/>
            <a:ext cx="527089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546873"/>
                </a:solidFill>
                <a:latin typeface="Garet ExtraBold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77483" y="666750"/>
            <a:ext cx="10356305" cy="830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Topic Discussion </a:t>
            </a:r>
          </a:p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Technologies Used </a:t>
            </a:r>
          </a:p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Questions to be Answered</a:t>
            </a:r>
          </a:p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Data Discussion </a:t>
            </a:r>
          </a:p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Model Discussion </a:t>
            </a:r>
          </a:p>
          <a:p>
            <a:pPr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Data Visualization</a:t>
            </a:r>
          </a:p>
          <a:p>
            <a:pPr algn="l" marL="1022448" indent="-511224" lvl="1">
              <a:lnSpc>
                <a:spcPts val="9471"/>
              </a:lnSpc>
              <a:buFont typeface="Arial"/>
              <a:buChar char="•"/>
            </a:pPr>
            <a:r>
              <a:rPr lang="en-US" sz="4735" spc="284">
                <a:solidFill>
                  <a:srgbClr val="546873"/>
                </a:solidFill>
                <a:latin typeface="Nunito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19329"/>
            <a:ext cx="18288000" cy="667671"/>
            <a:chOff x="0" y="0"/>
            <a:chExt cx="4816593" cy="17584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175847"/>
            </a:xfrm>
            <a:custGeom>
              <a:avLst/>
              <a:gdLst/>
              <a:ahLst/>
              <a:cxnLst/>
              <a:rect r="r" b="b" t="t" l="l"/>
              <a:pathLst>
                <a:path h="1758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5847"/>
                  </a:lnTo>
                  <a:lnTo>
                    <a:pt x="0" y="175847"/>
                  </a:ln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59047"/>
            <a:ext cx="638592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>
                <a:solidFill>
                  <a:srgbClr val="3B4A52"/>
                </a:solidFill>
                <a:latin typeface="Garet ExtraBold"/>
              </a:rPr>
              <a:t>TECHNOLOGIES USED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335" y="3016641"/>
            <a:ext cx="7810884" cy="607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0318" indent="-370159" lvl="1">
              <a:lnSpc>
                <a:spcPts val="4354"/>
              </a:lnSpc>
              <a:buFont typeface="Arial"/>
              <a:buChar char="•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Open ML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Data Source</a:t>
            </a:r>
          </a:p>
          <a:p>
            <a:pPr marL="740318" indent="-370159" lvl="1">
              <a:lnSpc>
                <a:spcPts val="4354"/>
              </a:lnSpc>
              <a:buFont typeface="Arial"/>
              <a:buChar char="•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Quick DBD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ERD Diagram Creation </a:t>
            </a:r>
          </a:p>
          <a:p>
            <a:pPr marL="740318" indent="-370159" lvl="1">
              <a:lnSpc>
                <a:spcPts val="4354"/>
              </a:lnSpc>
              <a:buFont typeface="Arial"/>
              <a:buChar char="•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Python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Data Cleaning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Machine Modeling</a:t>
            </a: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 </a:t>
            </a:r>
          </a:p>
          <a:p>
            <a:pPr marL="740318" indent="-370159" lvl="1">
              <a:lnSpc>
                <a:spcPts val="4354"/>
              </a:lnSpc>
              <a:buFont typeface="Arial"/>
              <a:buChar char="•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AWS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Server</a:t>
            </a:r>
          </a:p>
          <a:p>
            <a:pPr marL="740318" indent="-370159" lvl="1">
              <a:lnSpc>
                <a:spcPts val="4354"/>
              </a:lnSpc>
              <a:buFont typeface="Arial"/>
              <a:buChar char="•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PG Admin </a:t>
            </a:r>
          </a:p>
          <a:p>
            <a:pPr marL="1480636" indent="-493545" lvl="2">
              <a:lnSpc>
                <a:spcPts val="4354"/>
              </a:lnSpc>
              <a:buFont typeface="Arial"/>
              <a:buChar char="⚬"/>
            </a:pPr>
            <a:r>
              <a:rPr lang="en-US" sz="3428" spc="137">
                <a:solidFill>
                  <a:srgbClr val="546873"/>
                </a:solidFill>
                <a:latin typeface="Glacial Indifference"/>
              </a:rPr>
              <a:t>SQL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9662" y="1751163"/>
            <a:ext cx="634992" cy="45834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06648" y="1649522"/>
            <a:ext cx="504043" cy="66163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97095" y="1700343"/>
            <a:ext cx="571419" cy="5599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91449" y="1696456"/>
            <a:ext cx="537826" cy="56776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2059" y="1649522"/>
            <a:ext cx="441489" cy="6616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5299" y="1649522"/>
            <a:ext cx="589454" cy="66163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3940" y="8057366"/>
            <a:ext cx="640714" cy="49859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26344" y="7975846"/>
            <a:ext cx="264653" cy="66163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2609" y="8074092"/>
            <a:ext cx="680391" cy="46514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51180" y="8026575"/>
            <a:ext cx="563247" cy="56017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9464" y="7975846"/>
            <a:ext cx="241796" cy="6616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5299" y="8023189"/>
            <a:ext cx="589454" cy="56694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16487" y="6394265"/>
            <a:ext cx="381341" cy="66163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7700" y="6394265"/>
            <a:ext cx="461939" cy="66163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34392" y="6394265"/>
            <a:ext cx="496825" cy="66163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77775" y="6394265"/>
            <a:ext cx="510058" cy="66163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14803" y="6394265"/>
            <a:ext cx="291118" cy="66163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32317" y="6467372"/>
            <a:ext cx="515418" cy="51541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08796" y="4852733"/>
            <a:ext cx="596723" cy="58153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5671" y="4812684"/>
            <a:ext cx="485999" cy="66163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8679" y="4812684"/>
            <a:ext cx="588251" cy="66163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74166" y="4812684"/>
            <a:ext cx="517276" cy="66163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17063" y="4866364"/>
            <a:ext cx="686597" cy="55427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61947" y="4910863"/>
            <a:ext cx="656157" cy="46527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39584" y="3231103"/>
            <a:ext cx="735147" cy="66163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68794" y="3263915"/>
            <a:ext cx="579752" cy="596007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75296" y="3263915"/>
            <a:ext cx="615017" cy="596007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97723" y="3231103"/>
            <a:ext cx="670161" cy="661632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12550" y="3231103"/>
            <a:ext cx="495622" cy="661632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72890" y="3231103"/>
            <a:ext cx="434271" cy="661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4291" y="-438150"/>
            <a:ext cx="7539389" cy="10725150"/>
            <a:chOff x="0" y="0"/>
            <a:chExt cx="10052519" cy="14300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77" t="0" r="26577" b="0"/>
            <a:stretch>
              <a:fillRect/>
            </a:stretch>
          </p:blipFill>
          <p:spPr>
            <a:xfrm>
              <a:off x="0" y="0"/>
              <a:ext cx="10052519" cy="143002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607512" y="4231838"/>
            <a:ext cx="3867471" cy="386747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61049" y="4231838"/>
            <a:ext cx="3867471" cy="386747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91164" y="2398705"/>
            <a:ext cx="3867471" cy="386747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5622712" y="6048027"/>
            <a:ext cx="663450" cy="5658941"/>
            <a:chOff x="0" y="0"/>
            <a:chExt cx="174736" cy="149042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74736" cy="1490421"/>
            </a:xfrm>
            <a:custGeom>
              <a:avLst/>
              <a:gdLst/>
              <a:ahLst/>
              <a:cxnLst/>
              <a:rect r="r" b="b" t="t" l="l"/>
              <a:pathLst>
                <a:path h="1490421" w="174736">
                  <a:moveTo>
                    <a:pt x="0" y="0"/>
                  </a:moveTo>
                  <a:lnTo>
                    <a:pt x="174736" y="0"/>
                  </a:lnTo>
                  <a:lnTo>
                    <a:pt x="174736" y="1490421"/>
                  </a:lnTo>
                  <a:lnTo>
                    <a:pt x="0" y="1490421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-5400000">
            <a:off x="4554993" y="7145856"/>
            <a:ext cx="2780783" cy="0"/>
          </a:xfrm>
          <a:prstGeom prst="line">
            <a:avLst/>
          </a:prstGeom>
          <a:ln cap="flat" w="19050">
            <a:solidFill>
              <a:srgbClr val="798F9B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4455016" y="3624778"/>
            <a:ext cx="2939768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 Bold"/>
              </a:rPr>
              <a:t>Point Scored Diffrential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4082" y="6409052"/>
            <a:ext cx="2660473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 Bold"/>
              </a:rPr>
              <a:t>Turn Over Diffrential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37675" y="6409052"/>
            <a:ext cx="2665504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 Bold"/>
              </a:rPr>
              <a:t>Time Of Posstion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84554" y="3220302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546873"/>
                </a:solidFill>
                <a:latin typeface="Nunito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3972" y="5980680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0081" y="5980680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65893" y="8669597"/>
            <a:ext cx="5718015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546873"/>
                </a:solidFill>
                <a:latin typeface="Nunito"/>
              </a:rPr>
              <a:t>WINNER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292" y="273281"/>
            <a:ext cx="9534524" cy="68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2"/>
              </a:lnSpc>
              <a:spcBef>
                <a:spcPct val="0"/>
              </a:spcBef>
            </a:pPr>
            <a:r>
              <a:rPr lang="en-US" sz="4009">
                <a:solidFill>
                  <a:srgbClr val="3B4A52"/>
                </a:solidFill>
                <a:latin typeface="Garet ExtraBold"/>
              </a:rPr>
              <a:t>QUESTION WE WILL BE ANSWERING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334570" y="-228600"/>
            <a:ext cx="836504" cy="10863987"/>
            <a:chOff x="0" y="0"/>
            <a:chExt cx="220314" cy="2861297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r="r" b="b" t="t" l="l"/>
              <a:pathLst>
                <a:path h="2861297" w="220314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EDEAE5">
                <a:alpha val="8392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990600"/>
            <a:ext cx="775520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546873"/>
                </a:solidFill>
                <a:latin typeface="Fredoka One"/>
              </a:rPr>
              <a:t>What 3 key metrics  a team needs to meet to be the winner of NFL game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3585" y="1766734"/>
            <a:ext cx="8594415" cy="4351491"/>
            <a:chOff x="0" y="0"/>
            <a:chExt cx="11459220" cy="58019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994" r="0" b="4994"/>
            <a:stretch>
              <a:fillRect/>
            </a:stretch>
          </p:blipFill>
          <p:spPr>
            <a:xfrm>
              <a:off x="0" y="0"/>
              <a:ext cx="11459220" cy="58019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30722" y="6802689"/>
            <a:ext cx="6426557" cy="3621858"/>
            <a:chOff x="0" y="0"/>
            <a:chExt cx="1692591" cy="95390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692591" cy="953905"/>
            </a:xfrm>
            <a:custGeom>
              <a:avLst/>
              <a:gdLst/>
              <a:ahLst/>
              <a:cxnLst/>
              <a:rect r="r" b="b" t="t" l="l"/>
              <a:pathLst>
                <a:path h="953905" w="1692591">
                  <a:moveTo>
                    <a:pt x="0" y="0"/>
                  </a:moveTo>
                  <a:lnTo>
                    <a:pt x="1692591" y="0"/>
                  </a:lnTo>
                  <a:lnTo>
                    <a:pt x="1692591" y="953905"/>
                  </a:lnTo>
                  <a:lnTo>
                    <a:pt x="0" y="953905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57011" y="6802689"/>
            <a:ext cx="6426557" cy="3621858"/>
            <a:chOff x="0" y="0"/>
            <a:chExt cx="1692591" cy="95390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692591" cy="953905"/>
            </a:xfrm>
            <a:custGeom>
              <a:avLst/>
              <a:gdLst/>
              <a:ahLst/>
              <a:cxnLst/>
              <a:rect r="r" b="b" t="t" l="l"/>
              <a:pathLst>
                <a:path h="953905" w="1692591">
                  <a:moveTo>
                    <a:pt x="0" y="0"/>
                  </a:moveTo>
                  <a:lnTo>
                    <a:pt x="1692591" y="0"/>
                  </a:lnTo>
                  <a:lnTo>
                    <a:pt x="1692591" y="953905"/>
                  </a:lnTo>
                  <a:lnTo>
                    <a:pt x="0" y="953905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95835" y="6802689"/>
            <a:ext cx="6426557" cy="3621858"/>
            <a:chOff x="0" y="0"/>
            <a:chExt cx="1692591" cy="95390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92591" cy="953905"/>
            </a:xfrm>
            <a:custGeom>
              <a:avLst/>
              <a:gdLst/>
              <a:ahLst/>
              <a:cxnLst/>
              <a:rect r="r" b="b" t="t" l="l"/>
              <a:pathLst>
                <a:path h="953905" w="1692591">
                  <a:moveTo>
                    <a:pt x="0" y="0"/>
                  </a:moveTo>
                  <a:lnTo>
                    <a:pt x="1692591" y="0"/>
                  </a:lnTo>
                  <a:lnTo>
                    <a:pt x="1692591" y="953905"/>
                  </a:lnTo>
                  <a:lnTo>
                    <a:pt x="0" y="953905"/>
                  </a:ln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66538" y="7708899"/>
            <a:ext cx="1099169" cy="10991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94415" y="7708899"/>
            <a:ext cx="1099169" cy="109916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29737" y="7708899"/>
            <a:ext cx="1099169" cy="109916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75971" y="1947817"/>
            <a:ext cx="8268029" cy="199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4"/>
              </a:lnSpc>
            </a:pPr>
            <a:r>
              <a:rPr lang="en-US" sz="4400">
                <a:solidFill>
                  <a:srgbClr val="3B4A52"/>
                </a:solidFill>
                <a:latin typeface="Garet ExtraBold"/>
              </a:rPr>
              <a:t>NFL GAME STATICS FROM ESPN FROM 2002 TO 2022 SEASON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382" y="8989044"/>
            <a:ext cx="411148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AE5"/>
                </a:solidFill>
                <a:latin typeface="Nunito"/>
              </a:rPr>
              <a:t>Point Scored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68524" y="7912479"/>
            <a:ext cx="895197" cy="62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3695">
                <a:solidFill>
                  <a:srgbClr val="798F9B"/>
                </a:solidFill>
                <a:latin typeface="Nunito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94415" y="7912479"/>
            <a:ext cx="1099169" cy="62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3695">
                <a:solidFill>
                  <a:srgbClr val="798F9B"/>
                </a:solidFill>
                <a:latin typeface="Nunit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29737" y="7912479"/>
            <a:ext cx="1099169" cy="62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3"/>
              </a:lnSpc>
              <a:spcBef>
                <a:spcPct val="0"/>
              </a:spcBef>
            </a:pPr>
            <a:r>
              <a:rPr lang="en-US" sz="3695">
                <a:solidFill>
                  <a:srgbClr val="798F9B"/>
                </a:solidFill>
                <a:latin typeface="Nunito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41258" y="8989044"/>
            <a:ext cx="540548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AE5"/>
                </a:solidFill>
                <a:latin typeface="Nunito"/>
              </a:rPr>
              <a:t>Turnovers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28311" y="8989044"/>
            <a:ext cx="490202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AE5"/>
                </a:solidFill>
                <a:latin typeface="Nunito"/>
              </a:rPr>
              <a:t>Time Of Possession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3628" y="778147"/>
            <a:ext cx="492763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546873"/>
                </a:solidFill>
                <a:latin typeface="Nunito Bold"/>
              </a:rPr>
              <a:t>DATA DISCUSSION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4391" y="4514977"/>
            <a:ext cx="579412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546873"/>
                </a:solidFill>
                <a:latin typeface="Nunito"/>
              </a:rPr>
              <a:t>FOCUS ON THE 3 STATICS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7538" y="7089251"/>
            <a:ext cx="6849983" cy="1221590"/>
            <a:chOff x="0" y="0"/>
            <a:chExt cx="1804111" cy="32173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04111" cy="321736"/>
            </a:xfrm>
            <a:custGeom>
              <a:avLst/>
              <a:gdLst/>
              <a:ahLst/>
              <a:cxnLst/>
              <a:rect r="r" b="b" t="t" l="l"/>
              <a:pathLst>
                <a:path h="321736" w="1804111">
                  <a:moveTo>
                    <a:pt x="0" y="0"/>
                  </a:moveTo>
                  <a:lnTo>
                    <a:pt x="1804111" y="0"/>
                  </a:lnTo>
                  <a:lnTo>
                    <a:pt x="1804111" y="321736"/>
                  </a:lnTo>
                  <a:lnTo>
                    <a:pt x="0" y="321736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5681" y="5585979"/>
            <a:ext cx="7862384" cy="1221590"/>
            <a:chOff x="0" y="0"/>
            <a:chExt cx="10483179" cy="162878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701039" cy="1628787"/>
              <a:chOff x="0" y="0"/>
              <a:chExt cx="1323662" cy="321736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323662" cy="321736"/>
              </a:xfrm>
              <a:custGeom>
                <a:avLst/>
                <a:gdLst/>
                <a:ahLst/>
                <a:cxnLst/>
                <a:rect r="r" b="b" t="t" l="l"/>
                <a:pathLst>
                  <a:path h="321736" w="1323662">
                    <a:moveTo>
                      <a:pt x="0" y="0"/>
                    </a:moveTo>
                    <a:lnTo>
                      <a:pt x="1323662" y="0"/>
                    </a:lnTo>
                    <a:lnTo>
                      <a:pt x="1323662" y="321736"/>
                    </a:lnTo>
                    <a:lnTo>
                      <a:pt x="0" y="321736"/>
                    </a:lnTo>
                    <a:close/>
                  </a:path>
                </a:pathLst>
              </a:custGeom>
              <a:solidFill>
                <a:srgbClr val="91A8B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68379" y="0"/>
              <a:ext cx="4114800" cy="1628787"/>
              <a:chOff x="0" y="0"/>
              <a:chExt cx="812800" cy="32173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812800" cy="321736"/>
              </a:xfrm>
              <a:custGeom>
                <a:avLst/>
                <a:gdLst/>
                <a:ahLst/>
                <a:cxnLst/>
                <a:rect r="r" b="b" t="t" l="l"/>
                <a:pathLst>
                  <a:path h="321736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321736"/>
                    </a:lnTo>
                    <a:lnTo>
                      <a:pt x="609600" y="321736"/>
                    </a:lnTo>
                    <a:lnTo>
                      <a:pt x="812800" y="160868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91A8B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698500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3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-638022" y="4029644"/>
            <a:ext cx="6756464" cy="1231310"/>
            <a:chOff x="0" y="0"/>
            <a:chExt cx="9008619" cy="164174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226479" cy="1641747"/>
              <a:chOff x="0" y="0"/>
              <a:chExt cx="1032391" cy="324296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032391" cy="324296"/>
              </a:xfrm>
              <a:custGeom>
                <a:avLst/>
                <a:gdLst/>
                <a:ahLst/>
                <a:cxnLst/>
                <a:rect r="r" b="b" t="t" l="l"/>
                <a:pathLst>
                  <a:path h="324296" w="1032391">
                    <a:moveTo>
                      <a:pt x="0" y="0"/>
                    </a:moveTo>
                    <a:lnTo>
                      <a:pt x="1032391" y="0"/>
                    </a:lnTo>
                    <a:lnTo>
                      <a:pt x="1032391" y="324296"/>
                    </a:lnTo>
                    <a:lnTo>
                      <a:pt x="0" y="324296"/>
                    </a:lnTo>
                    <a:close/>
                  </a:path>
                </a:pathLst>
              </a:custGeom>
              <a:solidFill>
                <a:srgbClr val="EDEAE5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893819" y="0"/>
              <a:ext cx="4114800" cy="1641747"/>
              <a:chOff x="0" y="0"/>
              <a:chExt cx="812800" cy="324296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812800" cy="324296"/>
              </a:xfrm>
              <a:custGeom>
                <a:avLst/>
                <a:gdLst/>
                <a:ahLst/>
                <a:cxnLst/>
                <a:rect r="r" b="b" t="t" l="l"/>
                <a:pathLst>
                  <a:path h="324296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324296"/>
                    </a:lnTo>
                    <a:lnTo>
                      <a:pt x="609600" y="324296"/>
                    </a:lnTo>
                    <a:lnTo>
                      <a:pt x="812800" y="162148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EDEAE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698500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39"/>
                  </a:lnSpc>
                </a:pPr>
              </a:p>
            </p:txBody>
          </p:sp>
        </p:grpSp>
      </p:grpSp>
      <p:sp>
        <p:nvSpPr>
          <p:cNvPr name="AutoShape 19" id="19"/>
          <p:cNvSpPr/>
          <p:nvPr/>
        </p:nvSpPr>
        <p:spPr>
          <a:xfrm rot="0">
            <a:off x="-638022" y="9654506"/>
            <a:ext cx="19566441" cy="0"/>
          </a:xfrm>
          <a:prstGeom prst="line">
            <a:avLst/>
          </a:prstGeom>
          <a:ln cap="flat" w="38100">
            <a:solidFill>
              <a:srgbClr val="EDEAE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-638022" y="464024"/>
            <a:ext cx="19566441" cy="0"/>
          </a:xfrm>
          <a:prstGeom prst="line">
            <a:avLst/>
          </a:prstGeom>
          <a:ln cap="flat" w="38100">
            <a:solidFill>
              <a:srgbClr val="EDEAE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17538" y="425505"/>
            <a:ext cx="6670462" cy="554982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57568" y="4571469"/>
            <a:ext cx="3208113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546873"/>
                </a:solidFill>
                <a:latin typeface="Nunito Bold"/>
              </a:rPr>
              <a:t>Cleaning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54741" y="1387324"/>
            <a:ext cx="7326733" cy="68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8"/>
              </a:lnSpc>
            </a:pPr>
            <a:r>
              <a:rPr lang="en-US" sz="4400">
                <a:solidFill>
                  <a:srgbClr val="3B4A52"/>
                </a:solidFill>
                <a:latin typeface="Garet ExtraBold"/>
              </a:rPr>
              <a:t>DATA EXPLORATION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780" y="2493114"/>
            <a:ext cx="755380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B4A52"/>
                </a:solidFill>
                <a:latin typeface="Garet ExtraBold"/>
              </a:rPr>
              <a:t>CLEANING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79396" y="5927704"/>
            <a:ext cx="508113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EDEAE5"/>
                </a:solidFill>
                <a:latin typeface="Nunito Bold"/>
              </a:rPr>
              <a:t>Only keeping needed colums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4591" y="7432075"/>
            <a:ext cx="5023496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EDEAE5"/>
                </a:solidFill>
                <a:latin typeface="Nunito Bold"/>
              </a:rPr>
              <a:t>Creating our own table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5729" y="1363345"/>
            <a:ext cx="15256541" cy="9244498"/>
            <a:chOff x="0" y="0"/>
            <a:chExt cx="20342055" cy="123259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01" r="0" b="2501"/>
            <a:stretch>
              <a:fillRect/>
            </a:stretch>
          </p:blipFill>
          <p:spPr>
            <a:xfrm>
              <a:off x="0" y="0"/>
              <a:ext cx="20342055" cy="1232599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15729" y="617855"/>
            <a:ext cx="5184262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EDR DIAGRAM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8615876" y="-9144000"/>
            <a:ext cx="1056247" cy="18288000"/>
            <a:chOff x="0" y="0"/>
            <a:chExt cx="278189" cy="481659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81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8189">
                  <a:moveTo>
                    <a:pt x="0" y="0"/>
                  </a:moveTo>
                  <a:lnTo>
                    <a:pt x="278189" y="0"/>
                  </a:lnTo>
                  <a:lnTo>
                    <a:pt x="2781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1A8B4">
                <a:alpha val="8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7436" y="-334667"/>
            <a:ext cx="10907806" cy="11337231"/>
            <a:chOff x="0" y="0"/>
            <a:chExt cx="2872838" cy="29859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72838" cy="2985937"/>
            </a:xfrm>
            <a:custGeom>
              <a:avLst/>
              <a:gdLst/>
              <a:ahLst/>
              <a:cxnLst/>
              <a:rect r="r" b="b" t="t" l="l"/>
              <a:pathLst>
                <a:path h="2985937" w="2872838">
                  <a:moveTo>
                    <a:pt x="0" y="0"/>
                  </a:moveTo>
                  <a:lnTo>
                    <a:pt x="2872838" y="0"/>
                  </a:lnTo>
                  <a:lnTo>
                    <a:pt x="2872838" y="2985937"/>
                  </a:lnTo>
                  <a:lnTo>
                    <a:pt x="0" y="2985937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25907" y="-272156"/>
            <a:ext cx="8662093" cy="6792974"/>
            <a:chOff x="0" y="0"/>
            <a:chExt cx="11549457" cy="905729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09" t="0" r="709" b="22690"/>
            <a:stretch>
              <a:fillRect/>
            </a:stretch>
          </p:blipFill>
          <p:spPr>
            <a:xfrm>
              <a:off x="0" y="0"/>
              <a:ext cx="11549457" cy="9057299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2975" t="0" r="2975" b="0"/>
          <a:stretch>
            <a:fillRect/>
          </a:stretch>
        </p:blipFill>
        <p:spPr>
          <a:xfrm flipH="false" flipV="false" rot="0">
            <a:off x="342702" y="3295240"/>
            <a:ext cx="9707528" cy="64511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317298" y="501216"/>
            <a:ext cx="5826702" cy="27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21"/>
              </a:lnSpc>
            </a:pPr>
            <a:r>
              <a:rPr lang="en-US" sz="5158">
                <a:solidFill>
                  <a:srgbClr val="3B4A52"/>
                </a:solidFill>
                <a:latin typeface="Garet ExtraBold"/>
              </a:rPr>
              <a:t>PROJECT </a:t>
            </a:r>
          </a:p>
          <a:p>
            <a:pPr algn="r">
              <a:lnSpc>
                <a:spcPts val="7221"/>
              </a:lnSpc>
              <a:spcBef>
                <a:spcPct val="0"/>
              </a:spcBef>
            </a:pPr>
            <a:r>
              <a:rPr lang="en-US" sz="5158">
                <a:solidFill>
                  <a:srgbClr val="3B4A52"/>
                </a:solidFill>
                <a:latin typeface="Garet ExtraBold"/>
              </a:rPr>
              <a:t>ANALYSIS PHASE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DAFefx1fkdQ</dc:identifier>
  <dcterms:modified xsi:type="dcterms:W3CDTF">2011-08-01T06:04:30Z</dcterms:modified>
  <cp:revision>1</cp:revision>
  <dc:title>Group-1-Final-Project</dc:title>
</cp:coreProperties>
</file>